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4"/>
  </p:notesMasterIdLst>
  <p:sldIdLst>
    <p:sldId id="256" r:id="rId2"/>
    <p:sldId id="257" r:id="rId3"/>
    <p:sldId id="260" r:id="rId4"/>
    <p:sldId id="258" r:id="rId5"/>
    <p:sldId id="262" r:id="rId6"/>
    <p:sldId id="263" r:id="rId7"/>
    <p:sldId id="264" r:id="rId8"/>
    <p:sldId id="288" r:id="rId9"/>
    <p:sldId id="272" r:id="rId10"/>
    <p:sldId id="292" r:id="rId11"/>
    <p:sldId id="274" r:id="rId12"/>
    <p:sldId id="278" r:id="rId13"/>
    <p:sldId id="275" r:id="rId14"/>
    <p:sldId id="290" r:id="rId15"/>
    <p:sldId id="285" r:id="rId16"/>
    <p:sldId id="281" r:id="rId17"/>
    <p:sldId id="270" r:id="rId18"/>
    <p:sldId id="287" r:id="rId19"/>
    <p:sldId id="266" r:id="rId20"/>
    <p:sldId id="267" r:id="rId21"/>
    <p:sldId id="268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9" autoAdjust="0"/>
    <p:restoredTop sz="98438" autoAdjust="0"/>
  </p:normalViewPr>
  <p:slideViewPr>
    <p:cSldViewPr snapToGrid="0" snapToObjects="1">
      <p:cViewPr>
        <p:scale>
          <a:sx n="63" d="100"/>
          <a:sy n="63" d="100"/>
        </p:scale>
        <p:origin x="-2112" y="-1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NPSAAPP01\shdata\Marine\MarineResources\Research%20Projects\Giant%20clams\Data\2017%20Clam%20Density\Clam_density_including_snorkel_surveys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Faisua density</a:t>
            </a:r>
            <a:r>
              <a:rPr lang="en-US" baseline="0"/>
              <a:t> and size correlations with depth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Sheet1!$G$34</c:f>
              <c:strCache>
                <c:ptCount val="1"/>
                <c:pt idx="0">
                  <c:v>1-7cm</c:v>
                </c:pt>
              </c:strCache>
            </c:strRef>
          </c:tx>
          <c:invertIfNegative val="0"/>
          <c:cat>
            <c:strRef>
              <c:f>Sheet1!$F$35:$F$40</c:f>
              <c:strCache>
                <c:ptCount val="6"/>
                <c:pt idx="0">
                  <c:v>1m</c:v>
                </c:pt>
                <c:pt idx="1">
                  <c:v>10m</c:v>
                </c:pt>
                <c:pt idx="2">
                  <c:v>15m</c:v>
                </c:pt>
                <c:pt idx="3">
                  <c:v>20m</c:v>
                </c:pt>
                <c:pt idx="4">
                  <c:v>25m</c:v>
                </c:pt>
                <c:pt idx="5">
                  <c:v>30m</c:v>
                </c:pt>
              </c:strCache>
            </c:strRef>
          </c:cat>
          <c:val>
            <c:numRef>
              <c:f>Sheet1!$G$35:$G$40</c:f>
              <c:numCache>
                <c:formatCode>General</c:formatCode>
                <c:ptCount val="6"/>
                <c:pt idx="0">
                  <c:v>0.012</c:v>
                </c:pt>
                <c:pt idx="1">
                  <c:v>0.0127777778</c:v>
                </c:pt>
                <c:pt idx="2">
                  <c:v>0.0116666667</c:v>
                </c:pt>
                <c:pt idx="3">
                  <c:v>0.003333333333</c:v>
                </c:pt>
                <c:pt idx="4">
                  <c:v>0.00166666666666667</c:v>
                </c:pt>
                <c:pt idx="5" formatCode="0.00000000000">
                  <c:v>0.000555555555555556</c:v>
                </c:pt>
              </c:numCache>
            </c:numRef>
          </c:val>
        </c:ser>
        <c:ser>
          <c:idx val="1"/>
          <c:order val="1"/>
          <c:tx>
            <c:strRef>
              <c:f>Sheet1!$H$34</c:f>
              <c:strCache>
                <c:ptCount val="1"/>
                <c:pt idx="0">
                  <c:v>8-14cm</c:v>
                </c:pt>
              </c:strCache>
            </c:strRef>
          </c:tx>
          <c:invertIfNegative val="0"/>
          <c:cat>
            <c:strRef>
              <c:f>Sheet1!$F$35:$F$40</c:f>
              <c:strCache>
                <c:ptCount val="6"/>
                <c:pt idx="0">
                  <c:v>1m</c:v>
                </c:pt>
                <c:pt idx="1">
                  <c:v>10m</c:v>
                </c:pt>
                <c:pt idx="2">
                  <c:v>15m</c:v>
                </c:pt>
                <c:pt idx="3">
                  <c:v>20m</c:v>
                </c:pt>
                <c:pt idx="4">
                  <c:v>25m</c:v>
                </c:pt>
                <c:pt idx="5">
                  <c:v>30m</c:v>
                </c:pt>
              </c:strCache>
            </c:strRef>
          </c:cat>
          <c:val>
            <c:numRef>
              <c:f>Sheet1!$H$35:$H$40</c:f>
              <c:numCache>
                <c:formatCode>General</c:formatCode>
                <c:ptCount val="6"/>
                <c:pt idx="0">
                  <c:v>0.006</c:v>
                </c:pt>
                <c:pt idx="1">
                  <c:v>0.00444444444</c:v>
                </c:pt>
                <c:pt idx="2">
                  <c:v>0.0022222222</c:v>
                </c:pt>
                <c:pt idx="3">
                  <c:v>0.00333333333333333</c:v>
                </c:pt>
                <c:pt idx="4">
                  <c:v>0.00111111111111111</c:v>
                </c:pt>
                <c:pt idx="5" formatCode="0.00000000000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Sheet1!$I$34</c:f>
              <c:strCache>
                <c:ptCount val="1"/>
                <c:pt idx="0">
                  <c:v>15-40cm</c:v>
                </c:pt>
              </c:strCache>
            </c:strRef>
          </c:tx>
          <c:invertIfNegative val="0"/>
          <c:cat>
            <c:strRef>
              <c:f>Sheet1!$F$35:$F$40</c:f>
              <c:strCache>
                <c:ptCount val="6"/>
                <c:pt idx="0">
                  <c:v>1m</c:v>
                </c:pt>
                <c:pt idx="1">
                  <c:v>10m</c:v>
                </c:pt>
                <c:pt idx="2">
                  <c:v>15m</c:v>
                </c:pt>
                <c:pt idx="3">
                  <c:v>20m</c:v>
                </c:pt>
                <c:pt idx="4">
                  <c:v>25m</c:v>
                </c:pt>
                <c:pt idx="5">
                  <c:v>30m</c:v>
                </c:pt>
              </c:strCache>
            </c:strRef>
          </c:cat>
          <c:val>
            <c:numRef>
              <c:f>Sheet1!$I$35:$I$40</c:f>
              <c:numCache>
                <c:formatCode>General</c:formatCode>
                <c:ptCount val="6"/>
                <c:pt idx="0">
                  <c:v>0.0</c:v>
                </c:pt>
                <c:pt idx="1">
                  <c:v>0.0033333333</c:v>
                </c:pt>
                <c:pt idx="2">
                  <c:v>0.00222222222</c:v>
                </c:pt>
                <c:pt idx="3">
                  <c:v>0.0027777778</c:v>
                </c:pt>
                <c:pt idx="4">
                  <c:v>0.000555555555555556</c:v>
                </c:pt>
                <c:pt idx="5" formatCode="0.00000000000">
                  <c:v>0.00111111111111111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1560856"/>
        <c:axId val="2081555384"/>
      </c:barChart>
      <c:catAx>
        <c:axId val="2081560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081555384"/>
        <c:crosses val="autoZero"/>
        <c:auto val="1"/>
        <c:lblAlgn val="ctr"/>
        <c:lblOffset val="100"/>
        <c:noMultiLvlLbl val="0"/>
      </c:catAx>
      <c:valAx>
        <c:axId val="208155538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Faisua</a:t>
                </a:r>
                <a:r>
                  <a:rPr lang="en-US" baseline="0"/>
                  <a:t> Density</a:t>
                </a:r>
              </a:p>
              <a:p>
                <a:pPr>
                  <a:defRPr/>
                </a:pPr>
                <a:r>
                  <a:rPr lang="en-US" baseline="0"/>
                  <a:t> (Faiusa #/area surveyed)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81560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7910889270973"/>
          <c:y val="0.471377353809202"/>
          <c:w val="0.0930729275739673"/>
          <c:h val="0.120754012593167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0.89873</cdr:x>
      <cdr:y>0.43189</cdr:y>
    </cdr:from>
    <cdr:to>
      <cdr:x>1</cdr:x>
      <cdr:y>0.62563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15300" y="20383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0.9135</cdr:x>
      <cdr:y>0.40565</cdr:y>
    </cdr:from>
    <cdr:to>
      <cdr:x>0.98418</cdr:x>
      <cdr:y>0.49849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248650" y="1914525"/>
          <a:ext cx="638175" cy="438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0.01613</cdr:x>
      <cdr:y>0.53689</cdr:y>
    </cdr:from>
    <cdr:to>
      <cdr:x>0.1733</cdr:x>
      <cdr:y>0.87392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5143" y="3596755"/>
          <a:ext cx="1413944" cy="2257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Area surveyed= 1800 m^2 for 10-30m depths</a:t>
          </a:r>
        </a:p>
        <a:p xmlns:a="http://schemas.openxmlformats.org/drawingml/2006/main">
          <a:endParaRPr lang="en-US" sz="1100" dirty="0"/>
        </a:p>
        <a:p xmlns:a="http://schemas.openxmlformats.org/drawingml/2006/main">
          <a:r>
            <a:rPr lang="en-US" sz="1100" baseline="0" dirty="0"/>
            <a:t>Area surveyed=500 m^2 for 1m depth  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B6459-31CE-8743-9FD2-ED6282A7E6A7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CC1F4-2E9C-2945-9AB3-E8A45D20F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maps.maphill.com/american-samoa/location-maps/satellite-map/free-rounded-satellite-location-map-of-american-samoa.jpg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Faisua</a:t>
            </a:r>
            <a:r>
              <a:rPr lang="en-US" dirty="0" smtClean="0"/>
              <a:t> size and </a:t>
            </a:r>
            <a:r>
              <a:rPr lang="en-US" dirty="0" err="1" smtClean="0"/>
              <a:t>denstiy</a:t>
            </a:r>
            <a:r>
              <a:rPr lang="en-US" dirty="0" smtClean="0"/>
              <a:t> correlations with depth,</a:t>
            </a:r>
          </a:p>
          <a:p>
            <a:r>
              <a:rPr lang="en-US" dirty="0" smtClean="0"/>
              <a:t>In the national park of </a:t>
            </a:r>
            <a:r>
              <a:rPr lang="en-US" dirty="0" err="1" smtClean="0"/>
              <a:t>american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07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4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 shaped outline (bumps)</a:t>
            </a:r>
          </a:p>
          <a:p>
            <a:r>
              <a:rPr lang="en-US" dirty="0" err="1" smtClean="0"/>
              <a:t>T.Squamosa</a:t>
            </a:r>
            <a:r>
              <a:rPr lang="en-US" baseline="0" dirty="0" smtClean="0"/>
              <a:t> – Bluntly pointed Valve margins that undulate with count of about 4-6,</a:t>
            </a:r>
          </a:p>
          <a:p>
            <a:r>
              <a:rPr lang="en-US" baseline="0" dirty="0" err="1" smtClean="0"/>
              <a:t>T.Maxima</a:t>
            </a:r>
            <a:r>
              <a:rPr lang="en-US" baseline="0" dirty="0" smtClean="0"/>
              <a:t> – Valve margins undulate with about five generally </a:t>
            </a:r>
            <a:r>
              <a:rPr lang="en-US" baseline="0" smtClean="0"/>
              <a:t>sharply triangular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63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Access</a:t>
            </a:r>
            <a:r>
              <a:rPr lang="en-US" baseline="0" dirty="0" smtClean="0"/>
              <a:t> 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1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depth correlations with </a:t>
            </a:r>
            <a:r>
              <a:rPr lang="en-US" baseline="0" dirty="0" err="1" smtClean="0"/>
              <a:t>faisua</a:t>
            </a:r>
            <a:r>
              <a:rPr lang="en-US" baseline="0" dirty="0" smtClean="0"/>
              <a:t> density &amp; size</a:t>
            </a:r>
          </a:p>
          <a:p>
            <a:r>
              <a:rPr lang="en-US" baseline="0" dirty="0" smtClean="0"/>
              <a:t>-XAXIS: Shows the different depths we surveyed in</a:t>
            </a:r>
          </a:p>
          <a:p>
            <a:r>
              <a:rPr lang="en-US" baseline="0" dirty="0" smtClean="0"/>
              <a:t>-YAXIS: Indicates </a:t>
            </a:r>
            <a:r>
              <a:rPr lang="en-US" baseline="0" dirty="0" err="1" smtClean="0"/>
              <a:t>faisua</a:t>
            </a:r>
            <a:r>
              <a:rPr lang="en-US" baseline="0" dirty="0" smtClean="0"/>
              <a:t> density which is the # of </a:t>
            </a:r>
            <a:r>
              <a:rPr lang="en-US" baseline="0" dirty="0" err="1" smtClean="0"/>
              <a:t>faisuas</a:t>
            </a:r>
            <a:r>
              <a:rPr lang="en-US" baseline="0" dirty="0" smtClean="0"/>
              <a:t> divided by total area surveyed (10-30m conducted in national park)</a:t>
            </a:r>
          </a:p>
          <a:p>
            <a:r>
              <a:rPr lang="en-US" baseline="0" dirty="0" smtClean="0"/>
              <a:t>-one thing to mention , for results pertaining to 1m , its total area is only 500m2 as to 10-30m areas are 1800m2 (why)</a:t>
            </a:r>
          </a:p>
          <a:p>
            <a:r>
              <a:rPr lang="en-US" baseline="0" dirty="0" smtClean="0"/>
              <a:t>	18 transects per depth = 1800</a:t>
            </a:r>
          </a:p>
          <a:p>
            <a:r>
              <a:rPr lang="en-US" baseline="0" dirty="0" smtClean="0"/>
              <a:t>-as to data shown there are 3 different color size bins that indicate light blue(1-7), dark blue(8-14), orange(15-40)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59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solidFill>
                  <a:srgbClr val="FF0000"/>
                </a:solidFill>
              </a:rPr>
              <a:t>12cm</a:t>
            </a:r>
            <a:r>
              <a:rPr lang="en-US" dirty="0" smtClean="0">
                <a:solidFill>
                  <a:srgbClr val="FF0000"/>
                </a:solidFill>
              </a:rPr>
              <a:t> being the greatest size at 1m depth(shallow),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u="sng" dirty="0" smtClean="0">
                <a:solidFill>
                  <a:srgbClr val="FF0000"/>
                </a:solidFill>
              </a:rPr>
              <a:t>33cm</a:t>
            </a:r>
            <a:r>
              <a:rPr lang="en-US" dirty="0" smtClean="0">
                <a:solidFill>
                  <a:srgbClr val="FF0000"/>
                </a:solidFill>
              </a:rPr>
              <a:t> being the greatest size at 16m depth(shallow), </a:t>
            </a:r>
            <a:r>
              <a:rPr lang="en-US" u="sng" dirty="0" smtClean="0">
                <a:solidFill>
                  <a:srgbClr val="FF0000"/>
                </a:solidFill>
              </a:rPr>
              <a:t>36cm</a:t>
            </a:r>
            <a:r>
              <a:rPr lang="en-US" dirty="0" smtClean="0">
                <a:solidFill>
                  <a:srgbClr val="FF0000"/>
                </a:solidFill>
              </a:rPr>
              <a:t> being the greatest size at 20m depth(deep),and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u="sng" dirty="0" smtClean="0">
                <a:solidFill>
                  <a:srgbClr val="FF0000"/>
                </a:solidFill>
              </a:rPr>
              <a:t>30cm</a:t>
            </a:r>
            <a:r>
              <a:rPr lang="en-US" dirty="0" smtClean="0">
                <a:solidFill>
                  <a:srgbClr val="FF0000"/>
                </a:solidFill>
              </a:rPr>
              <a:t> being the greatest size at 30m depth(deep)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65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42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References for my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31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Giant clams locally known as </a:t>
            </a:r>
            <a:r>
              <a:rPr lang="en-US" sz="1200" dirty="0" err="1" smtClean="0"/>
              <a:t>Faisua</a:t>
            </a:r>
            <a:r>
              <a:rPr lang="en-US" sz="1200" dirty="0" smtClean="0"/>
              <a:t> are large bivalve </a:t>
            </a:r>
            <a:r>
              <a:rPr lang="en-US" sz="1200" dirty="0" err="1" smtClean="0"/>
              <a:t>molluscs</a:t>
            </a:r>
            <a:r>
              <a:rPr lang="en-US" sz="1200" dirty="0" smtClean="0"/>
              <a:t> of the </a:t>
            </a:r>
            <a:r>
              <a:rPr lang="en-US" sz="1200" dirty="0" err="1" smtClean="0"/>
              <a:t>Tridacnidae</a:t>
            </a:r>
            <a:r>
              <a:rPr lang="en-US" sz="1200" dirty="0" smtClean="0"/>
              <a:t> Family, that live among tropical waters</a:t>
            </a:r>
            <a:r>
              <a:rPr lang="en-US" sz="1200" baseline="0" dirty="0" smtClean="0"/>
              <a:t> and adapt to low nutrient levels in the coral reef ecosystem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6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Native to shallow coral reefs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a source</a:t>
            </a:r>
            <a:r>
              <a:rPr lang="en-US" baseline="0" dirty="0" smtClean="0"/>
              <a:t> of energy, </a:t>
            </a:r>
            <a:r>
              <a:rPr lang="en-US" dirty="0" smtClean="0"/>
              <a:t>Mantle tissue – lobe</a:t>
            </a:r>
            <a:r>
              <a:rPr lang="en-US" baseline="0" dirty="0" smtClean="0"/>
              <a:t> of the act as a sort of habitat for the symbiotic algae for the </a:t>
            </a:r>
            <a:r>
              <a:rPr lang="en-US" baseline="0" dirty="0" err="1" smtClean="0"/>
              <a:t>faisua</a:t>
            </a:r>
            <a:r>
              <a:rPr lang="en-US" baseline="0" dirty="0" smtClean="0"/>
              <a:t> to get their nutrition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4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Throughout</a:t>
            </a:r>
            <a:r>
              <a:rPr lang="en-US" baseline="0" dirty="0" smtClean="0"/>
              <a:t> the years</a:t>
            </a:r>
          </a:p>
          <a:p>
            <a:r>
              <a:rPr lang="en-US" baseline="0" dirty="0" smtClean="0"/>
              <a:t>There has been a decline of </a:t>
            </a:r>
            <a:r>
              <a:rPr lang="en-US" baseline="0" dirty="0" err="1" smtClean="0"/>
              <a:t>faisua</a:t>
            </a:r>
            <a:r>
              <a:rPr lang="en-US" baseline="0" dirty="0" smtClean="0"/>
              <a:t> population in the bays of </a:t>
            </a:r>
            <a:r>
              <a:rPr lang="en-US" baseline="0" dirty="0" err="1" smtClean="0"/>
              <a:t>tutuila</a:t>
            </a:r>
            <a:endParaRPr lang="en-US" baseline="0" dirty="0" smtClean="0"/>
          </a:p>
          <a:p>
            <a:r>
              <a:rPr lang="en-US" baseline="0" dirty="0" smtClean="0"/>
              <a:t>&amp; according to </a:t>
            </a:r>
            <a:r>
              <a:rPr lang="en-US" baseline="0" dirty="0" err="1" smtClean="0"/>
              <a:t>reasearchers</a:t>
            </a:r>
            <a:r>
              <a:rPr lang="en-US" baseline="0" dirty="0" smtClean="0"/>
              <a:t>, its decrease may have link with overfishing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4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purpose of this project focuses on HOW different seawater depths of 1-30m </a:t>
            </a:r>
          </a:p>
          <a:p>
            <a:r>
              <a:rPr lang="en-US" baseline="0" dirty="0" smtClean="0"/>
              <a:t>Drives the size and density of </a:t>
            </a:r>
            <a:r>
              <a:rPr lang="en-US" baseline="0" dirty="0" err="1" smtClean="0"/>
              <a:t>faisua</a:t>
            </a:r>
            <a:r>
              <a:rPr lang="en-US" baseline="0" dirty="0" smtClean="0"/>
              <a:t> DIS TREH BYU SHEN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5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comparing</a:t>
            </a:r>
            <a:r>
              <a:rPr lang="en-US" baseline="0" dirty="0" smtClean="0"/>
              <a:t> these depths with </a:t>
            </a:r>
            <a:r>
              <a:rPr lang="en-US" baseline="0" dirty="0" err="1" smtClean="0"/>
              <a:t>faisua</a:t>
            </a:r>
            <a:r>
              <a:rPr lang="en-US" baseline="0" dirty="0" smtClean="0"/>
              <a:t> size &amp; density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www.nationsonline.org</a:t>
            </a:r>
            <a:r>
              <a:rPr lang="en-US" dirty="0" smtClean="0"/>
              <a:t>/</a:t>
            </a:r>
            <a:r>
              <a:rPr lang="en-US" dirty="0" err="1" smtClean="0"/>
              <a:t>oneworld</a:t>
            </a:r>
            <a:r>
              <a:rPr lang="en-US" dirty="0" smtClean="0"/>
              <a:t>/</a:t>
            </a:r>
            <a:r>
              <a:rPr lang="en-US" dirty="0" err="1" smtClean="0"/>
              <a:t>american_samoa.htm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Tutuila</a:t>
            </a:r>
          </a:p>
          <a:p>
            <a:r>
              <a:rPr lang="en-US" dirty="0" err="1" smtClean="0"/>
              <a:t>Aunuu</a:t>
            </a:r>
            <a:endParaRPr lang="en-US" dirty="0" smtClean="0"/>
          </a:p>
          <a:p>
            <a:r>
              <a:rPr lang="en-US" dirty="0" smtClean="0"/>
              <a:t>Tau</a:t>
            </a:r>
          </a:p>
          <a:p>
            <a:r>
              <a:rPr lang="en-US" dirty="0" err="1" smtClean="0"/>
              <a:t>Ofu-Olosega</a:t>
            </a:r>
            <a:endParaRPr lang="en-US" dirty="0" smtClean="0"/>
          </a:p>
          <a:p>
            <a:r>
              <a:rPr lang="en-US" dirty="0" smtClean="0"/>
              <a:t>Rose</a:t>
            </a:r>
            <a:r>
              <a:rPr lang="en-US" baseline="0" dirty="0" smtClean="0"/>
              <a:t> Atoll</a:t>
            </a:r>
          </a:p>
          <a:p>
            <a:r>
              <a:rPr lang="en-US" baseline="0" dirty="0" smtClean="0"/>
              <a:t>Swains island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PICTURE SOURCE: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hlinkClick r:id="rId3"/>
              </a:rPr>
              <a:t>http://maps.maphill.com/american-samoa/location-maps/satellite-map/free-rounded-satellite-location-map-of-american-samoa.jpg</a:t>
            </a:r>
            <a:endParaRPr lang="en-US" sz="12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2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Fagasa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Bay is located in </a:t>
            </a:r>
            <a:r>
              <a:rPr lang="en-US" sz="20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Fagasa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village in American </a:t>
            </a:r>
            <a:r>
              <a:rPr lang="en-US" sz="20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Samoas</a:t>
            </a: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largest island of Tutuila. The bay is isolated from majority of the population on the north side of the island. </a:t>
            </a:r>
          </a:p>
          <a:p>
            <a:pPr marL="0" lvl="1"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Data was collected mainly on the bays reef slope and flat.</a:t>
            </a:r>
          </a:p>
          <a:p>
            <a:pPr marL="0" lvl="1">
              <a:buClr>
                <a:schemeClr val="accent1">
                  <a:lumMod val="60000"/>
                  <a:lumOff val="40000"/>
                </a:schemeClr>
              </a:buClr>
            </a:pPr>
            <a:endParaRPr lang="en-US" sz="2000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0" lvl="1"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(Pictures</a:t>
            </a:r>
            <a:r>
              <a:rPr lang="en-US" sz="2000" baseline="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provided from Google Earth)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87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CC1F4-2E9C-2945-9AB3-E8A45D20FA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8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9108D7D-B7A1-844E-B11B-EBF8BE6DE2F9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CF34212-990C-4C4D-9F4F-3CBD8EAAFC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3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980" y="3323440"/>
            <a:ext cx="8416925" cy="17558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sz="3600" b="1" dirty="0" err="1" smtClean="0"/>
              <a:t>Faisua</a:t>
            </a:r>
            <a:r>
              <a:rPr lang="en-US" sz="3600" b="1" dirty="0" smtClean="0"/>
              <a:t> Size and Density </a:t>
            </a:r>
            <a:r>
              <a:rPr lang="en-US" sz="3600" b="1" dirty="0"/>
              <a:t>C</a:t>
            </a:r>
            <a:r>
              <a:rPr lang="en-US" sz="3600" b="1" dirty="0" smtClean="0"/>
              <a:t>orrelations with Depth in the National Park of American Samoa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980" y="5700484"/>
            <a:ext cx="8416925" cy="972671"/>
          </a:xfrm>
        </p:spPr>
        <p:txBody>
          <a:bodyPr>
            <a:normAutofit/>
          </a:bodyPr>
          <a:lstStyle/>
          <a:p>
            <a:r>
              <a:rPr lang="en-US" b="1" dirty="0" smtClean="0"/>
              <a:t>Presentation By: </a:t>
            </a:r>
            <a:r>
              <a:rPr lang="en-US" b="1" dirty="0" err="1" smtClean="0"/>
              <a:t>Olyvia</a:t>
            </a:r>
            <a:r>
              <a:rPr lang="en-US" b="1" dirty="0" smtClean="0"/>
              <a:t> </a:t>
            </a:r>
            <a:r>
              <a:rPr lang="en-US" b="1" dirty="0" err="1"/>
              <a:t>Ta’ase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smtClean="0"/>
              <a:t>Mentored By: Ian Moffitt</a:t>
            </a:r>
            <a:endParaRPr lang="en-US" b="1" dirty="0"/>
          </a:p>
        </p:txBody>
      </p:sp>
      <p:pic>
        <p:nvPicPr>
          <p:cNvPr id="5" name="Picture Placeholder 4" descr="Clam 32_7.JP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82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17">
        <p:circle/>
      </p:transition>
    </mc:Choice>
    <mc:Fallback xmlns="">
      <p:transition xmlns:p14="http://schemas.microsoft.com/office/powerpoint/2010/main" spd="slow" advTm="7617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METHODS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Faisua</a:t>
            </a:r>
            <a:r>
              <a:rPr lang="en-US" sz="3600" b="1" dirty="0" smtClean="0"/>
              <a:t> </a:t>
            </a:r>
            <a:r>
              <a:rPr lang="en-US" sz="3600" b="1" dirty="0"/>
              <a:t>identification</a:t>
            </a:r>
          </a:p>
          <a:p>
            <a:pPr lvl="2">
              <a:buFont typeface="Arial"/>
              <a:buChar char="•"/>
            </a:pPr>
            <a:r>
              <a:rPr lang="en-US" sz="2800" b="1" dirty="0" smtClean="0"/>
              <a:t>Size</a:t>
            </a:r>
            <a:endParaRPr lang="en-US" sz="2800" b="1" dirty="0"/>
          </a:p>
          <a:p>
            <a:pPr lvl="2">
              <a:buFont typeface="Arial"/>
              <a:buChar char="•"/>
            </a:pPr>
            <a:r>
              <a:rPr lang="en-US" sz="2800" b="1" dirty="0" smtClean="0"/>
              <a:t>Color</a:t>
            </a:r>
          </a:p>
          <a:p>
            <a:pPr lvl="2">
              <a:buFont typeface="Arial"/>
              <a:buChar char="•"/>
            </a:pPr>
            <a:r>
              <a:rPr lang="en-US" sz="2800" b="1" dirty="0" smtClean="0"/>
              <a:t>Valve </a:t>
            </a:r>
            <a:r>
              <a:rPr lang="en-US" sz="2800" b="1" dirty="0"/>
              <a:t>Margins</a:t>
            </a:r>
          </a:p>
          <a:p>
            <a:pPr lvl="2">
              <a:buFont typeface="Arial"/>
              <a:buChar char="•"/>
            </a:pPr>
            <a:r>
              <a:rPr lang="en-US" sz="2800" b="1" dirty="0"/>
              <a:t>Photo-Intake siphon </a:t>
            </a:r>
            <a:r>
              <a:rPr lang="en-US" sz="2800" b="1" dirty="0" smtClean="0"/>
              <a:t>tentacles</a:t>
            </a:r>
            <a:endParaRPr lang="en-US" sz="2800" b="1" dirty="0"/>
          </a:p>
          <a:p>
            <a:pPr lvl="2">
              <a:buFont typeface="Arial"/>
              <a:buChar char="•"/>
            </a:pPr>
            <a:r>
              <a:rPr lang="en-US" sz="2800" b="1" dirty="0"/>
              <a:t>Time/GPS</a:t>
            </a:r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37"/>
    </mc:Choice>
    <mc:Fallback xmlns="">
      <p:transition xmlns:p14="http://schemas.microsoft.com/office/powerpoint/2010/main" spd="slow" advTm="1023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METHODS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When finding </a:t>
            </a:r>
            <a:r>
              <a:rPr lang="en-US" b="1" dirty="0" err="1" smtClean="0"/>
              <a:t>Faisua</a:t>
            </a:r>
            <a:r>
              <a:rPr lang="en-US" b="1" dirty="0" smtClean="0"/>
              <a:t> on transect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b="1" dirty="0" smtClean="0"/>
              <a:t>Take GPS point 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b="1" dirty="0" smtClean="0"/>
              <a:t>Take photo(Surroundings, closer </a:t>
            </a:r>
            <a:r>
              <a:rPr lang="en-US" b="1" dirty="0"/>
              <a:t>d</a:t>
            </a:r>
            <a:r>
              <a:rPr lang="en-US" b="1" dirty="0" smtClean="0"/>
              <a:t>etail, </a:t>
            </a:r>
            <a:r>
              <a:rPr lang="en-US" b="1" dirty="0"/>
              <a:t>i</a:t>
            </a:r>
            <a:r>
              <a:rPr lang="en-US" b="1" dirty="0" smtClean="0"/>
              <a:t>ntake siphon tentacle, </a:t>
            </a:r>
            <a:r>
              <a:rPr lang="en-US" b="1" dirty="0"/>
              <a:t>s</a:t>
            </a:r>
            <a:r>
              <a:rPr lang="en-US" b="1" dirty="0" smtClean="0"/>
              <a:t>hell)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b="1" dirty="0" smtClean="0"/>
              <a:t>Approach and sizing</a:t>
            </a:r>
          </a:p>
          <a:p>
            <a:pPr marL="1089025" lvl="2" indent="-457200"/>
            <a:r>
              <a:rPr lang="en-US" b="1" dirty="0" smtClean="0"/>
              <a:t>Use calipers to measure length</a:t>
            </a:r>
          </a:p>
          <a:p>
            <a:pPr marL="1089025" lvl="2" indent="-457200"/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434" y="4075107"/>
            <a:ext cx="5993321" cy="186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2102" y="4075107"/>
            <a:ext cx="1728488" cy="2202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000" y="3873548"/>
            <a:ext cx="1595063" cy="2737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8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26"/>
    </mc:Choice>
    <mc:Fallback xmlns="">
      <p:transition xmlns:p14="http://schemas.microsoft.com/office/powerpoint/2010/main" spd="slow" advTm="678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METHODS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3620143"/>
          </a:xfrm>
        </p:spPr>
        <p:txBody>
          <a:bodyPr/>
          <a:lstStyle/>
          <a:p>
            <a:r>
              <a:rPr lang="en-US" b="1" dirty="0"/>
              <a:t>When finding </a:t>
            </a:r>
            <a:r>
              <a:rPr lang="en-US" b="1" dirty="0" err="1" smtClean="0"/>
              <a:t>Faisua</a:t>
            </a:r>
            <a:r>
              <a:rPr lang="en-US" b="1" dirty="0" smtClean="0"/>
              <a:t> on transect</a:t>
            </a:r>
            <a:endParaRPr lang="en-US" b="1" dirty="0"/>
          </a:p>
          <a:p>
            <a:pPr marL="806450" lvl="1" indent="-457200">
              <a:buFont typeface="+mj-lt"/>
              <a:buAutoNum type="arabicPeriod"/>
            </a:pPr>
            <a:r>
              <a:rPr lang="en-US" b="1" dirty="0"/>
              <a:t>Take GPS point </a:t>
            </a:r>
            <a:endParaRPr lang="en-US" b="1" dirty="0" smtClean="0"/>
          </a:p>
          <a:p>
            <a:pPr marL="806450" lvl="1" indent="-457200">
              <a:buFont typeface="+mj-lt"/>
              <a:buAutoNum type="arabicPeriod"/>
            </a:pPr>
            <a:r>
              <a:rPr lang="en-US" b="1" dirty="0" smtClean="0"/>
              <a:t>Take photo</a:t>
            </a:r>
            <a:r>
              <a:rPr lang="en-US" b="1" dirty="0"/>
              <a:t>(</a:t>
            </a:r>
            <a:r>
              <a:rPr lang="en-US" b="1" dirty="0" smtClean="0"/>
              <a:t>Surroundings, </a:t>
            </a:r>
            <a:r>
              <a:rPr lang="en-US" b="1" dirty="0"/>
              <a:t>c</a:t>
            </a:r>
            <a:r>
              <a:rPr lang="en-US" b="1" dirty="0" smtClean="0"/>
              <a:t>loser </a:t>
            </a:r>
            <a:r>
              <a:rPr lang="en-US" b="1" dirty="0"/>
              <a:t>d</a:t>
            </a:r>
            <a:r>
              <a:rPr lang="en-US" b="1" dirty="0" smtClean="0"/>
              <a:t>etail</a:t>
            </a:r>
            <a:r>
              <a:rPr lang="en-US" b="1" dirty="0"/>
              <a:t>, </a:t>
            </a:r>
            <a:r>
              <a:rPr lang="en-US" b="1" dirty="0" smtClean="0"/>
              <a:t>intake siphon </a:t>
            </a:r>
            <a:r>
              <a:rPr lang="en-US" b="1" dirty="0"/>
              <a:t>t</a:t>
            </a:r>
            <a:r>
              <a:rPr lang="en-US" b="1" dirty="0" smtClean="0"/>
              <a:t>entacle, </a:t>
            </a:r>
            <a:r>
              <a:rPr lang="en-US" b="1" dirty="0"/>
              <a:t>s</a:t>
            </a:r>
            <a:r>
              <a:rPr lang="en-US" b="1" dirty="0" smtClean="0"/>
              <a:t>hell</a:t>
            </a:r>
            <a:r>
              <a:rPr lang="en-US" b="1" dirty="0"/>
              <a:t>)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b="1" dirty="0"/>
              <a:t>Approach and </a:t>
            </a:r>
            <a:r>
              <a:rPr lang="en-US" b="1" dirty="0" smtClean="0"/>
              <a:t>sizing</a:t>
            </a:r>
            <a:r>
              <a:rPr lang="en-US" b="1" dirty="0"/>
              <a:t>(Use </a:t>
            </a:r>
            <a:r>
              <a:rPr lang="en-US" b="1" dirty="0" smtClean="0"/>
              <a:t>calipers </a:t>
            </a:r>
            <a:r>
              <a:rPr lang="en-US" b="1" dirty="0"/>
              <a:t>to measure length)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b="1" dirty="0" smtClean="0"/>
              <a:t>Count </a:t>
            </a:r>
            <a:r>
              <a:rPr lang="en-US" b="1" dirty="0"/>
              <a:t>v</a:t>
            </a:r>
            <a:r>
              <a:rPr lang="en-US" b="1" dirty="0" smtClean="0"/>
              <a:t>alve </a:t>
            </a:r>
            <a:r>
              <a:rPr lang="en-US" b="1" dirty="0"/>
              <a:t>m</a:t>
            </a:r>
            <a:r>
              <a:rPr lang="en-US" b="1" dirty="0" smtClean="0"/>
              <a:t>argins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7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"/>
    </mc:Choice>
    <mc:Fallback xmlns="">
      <p:transition xmlns:p14="http://schemas.microsoft.com/office/powerpoint/2010/main" spd="slow" advTm="31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Valve </a:t>
            </a:r>
            <a:r>
              <a:rPr lang="en-US" b="1" dirty="0" smtClean="0"/>
              <a:t>Margins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19580" y="1108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277" y="2000072"/>
            <a:ext cx="3129309" cy="16869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896" y="4162994"/>
            <a:ext cx="3091690" cy="14707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 flipH="1" flipV="1">
            <a:off x="1445482" y="4967411"/>
            <a:ext cx="459577" cy="502191"/>
          </a:xfrm>
          <a:prstGeom prst="line">
            <a:avLst/>
          </a:prstGeom>
          <a:ln w="57150" cmpd="sng">
            <a:solidFill>
              <a:srgbClr val="2C7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24721" y="4919337"/>
            <a:ext cx="336589" cy="700008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789551" y="4997817"/>
            <a:ext cx="79703" cy="411469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131758" y="5040926"/>
            <a:ext cx="146406" cy="235892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996214" y="1848456"/>
            <a:ext cx="2906712" cy="3982651"/>
            <a:chOff x="3711" y="1071"/>
            <a:chExt cx="2027" cy="2577"/>
          </a:xfrm>
        </p:grpSpPr>
        <p:pic>
          <p:nvPicPr>
            <p:cNvPr id="16" name="Picture 5" descr="AC293E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1071"/>
              <a:ext cx="1800" cy="1278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AC293E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430"/>
              <a:ext cx="1800" cy="1073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711" y="3489"/>
              <a:ext cx="2027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45718" rIns="0" bIns="45718"/>
            <a:lstStyle/>
            <a:p>
              <a:pPr marL="342900" indent="-342900" eaLnBrk="1" hangingPunct="1"/>
              <a:r>
                <a:rPr lang="en-US" sz="1200" i="1" dirty="0"/>
                <a:t>Australian National Parks and Wildlife Service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6" name="Group 6"/>
          <p:cNvGrpSpPr>
            <a:grpSpLocks/>
          </p:cNvGrpSpPr>
          <p:nvPr/>
        </p:nvGrpSpPr>
        <p:grpSpPr bwMode="auto">
          <a:xfrm>
            <a:off x="7010877" y="1614459"/>
            <a:ext cx="2133123" cy="4418190"/>
            <a:chOff x="3665" y="765"/>
            <a:chExt cx="2027" cy="3278"/>
          </a:xfrm>
        </p:grpSpPr>
        <p:pic>
          <p:nvPicPr>
            <p:cNvPr id="27" name="Picture 6" descr="AC293E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765"/>
              <a:ext cx="1788" cy="3164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3665" y="3884"/>
              <a:ext cx="2027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45718" rIns="0" bIns="45718"/>
            <a:lstStyle/>
            <a:p>
              <a:pPr marL="342900" indent="-342900" eaLnBrk="1" hangingPunct="1"/>
              <a:r>
                <a:rPr lang="en-US" sz="1200" i="1"/>
                <a:t>Australian National Parks and Wildlife Service</a:t>
              </a:r>
              <a:r>
                <a:rPr lang="en-US" sz="120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32"/>
    </mc:Choice>
    <mc:Fallback xmlns="">
      <p:transition xmlns:p14="http://schemas.microsoft.com/office/powerpoint/2010/main" spd="slow" advTm="422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DATASHEET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6" y="1991348"/>
            <a:ext cx="8423200" cy="380215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47841" y="199134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"/>
    </mc:Choice>
    <mc:Fallback xmlns="">
      <p:transition xmlns:p14="http://schemas.microsoft.com/office/powerpoint/2010/main" spd="slow" advTm="46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35182"/>
            <a:ext cx="8042276" cy="11093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/>
              <a:t>DATA</a:t>
            </a:r>
            <a:endParaRPr lang="en-US" b="1" dirty="0"/>
          </a:p>
        </p:txBody>
      </p:sp>
      <p:pic>
        <p:nvPicPr>
          <p:cNvPr id="8" name="Picture 7" descr="IMG_115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856" y="3368527"/>
            <a:ext cx="3101823" cy="3172025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88015" y="3585897"/>
            <a:ext cx="328327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u="sng" dirty="0" smtClean="0"/>
              <a:t>Transect 1&amp;2</a:t>
            </a:r>
            <a:br>
              <a:rPr lang="en-US" sz="2800" b="1" u="sng" dirty="0" smtClean="0"/>
            </a:br>
            <a:r>
              <a:rPr lang="en-US" sz="2800" dirty="0" err="1" smtClean="0"/>
              <a:t>Faisua</a:t>
            </a:r>
            <a:r>
              <a:rPr lang="en-US" sz="2800" dirty="0" smtClean="0"/>
              <a:t>(s) on Transect: 5</a:t>
            </a:r>
          </a:p>
          <a:p>
            <a:pPr algn="r"/>
            <a:r>
              <a:rPr lang="en-US" sz="2800" dirty="0" err="1" smtClean="0"/>
              <a:t>Faisua</a:t>
            </a:r>
            <a:r>
              <a:rPr lang="en-US" sz="2800" dirty="0" smtClean="0"/>
              <a:t>(s) off Transect: 6</a:t>
            </a:r>
          </a:p>
          <a:p>
            <a:pPr algn="r"/>
            <a:r>
              <a:rPr lang="en-US" sz="2800" dirty="0" smtClean="0"/>
              <a:t>Total Count: 11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Chevron 11"/>
          <p:cNvSpPr/>
          <p:nvPr/>
        </p:nvSpPr>
        <p:spPr>
          <a:xfrm>
            <a:off x="3832546" y="3585897"/>
            <a:ext cx="723229" cy="2598446"/>
          </a:xfrm>
          <a:prstGeom prst="chevron">
            <a:avLst/>
          </a:prstGeom>
          <a:solidFill>
            <a:schemeClr val="tx1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63" y="1854329"/>
            <a:ext cx="8566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/>
              <a:buChar char="•"/>
            </a:pPr>
            <a:r>
              <a:rPr lang="en-US" sz="2800" b="1" dirty="0" smtClean="0"/>
              <a:t>Conducted five 50m transects on </a:t>
            </a:r>
            <a:r>
              <a:rPr lang="en-US" sz="2800" b="1" dirty="0" err="1" smtClean="0"/>
              <a:t>Fagasa</a:t>
            </a:r>
            <a:r>
              <a:rPr lang="en-US" sz="2800" b="1" dirty="0" smtClean="0"/>
              <a:t> reef flat</a:t>
            </a:r>
            <a:r>
              <a:rPr lang="en-US" sz="2800" b="1" dirty="0"/>
              <a:t> </a:t>
            </a:r>
            <a:r>
              <a:rPr lang="en-US" sz="2800" b="1" dirty="0" smtClean="0"/>
              <a:t>&amp; slope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886935" y="3129180"/>
            <a:ext cx="7518792" cy="354741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100000"/>
                  <a:satMod val="120000"/>
                  <a:alpha val="0"/>
                </a:schemeClr>
              </a:gs>
              <a:gs pos="69000">
                <a:schemeClr val="accent1">
                  <a:tint val="80000"/>
                  <a:shade val="100000"/>
                  <a:satMod val="15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150000"/>
                  <a:alpha val="0"/>
                </a:schemeClr>
              </a:gs>
            </a:gsLst>
            <a:path path="circle">
              <a:fillToRect l="100000" t="100000" r="100000" b="100000"/>
            </a:path>
            <a:tileRect/>
          </a:gra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5"/>
    </mc:Choice>
    <mc:Fallback xmlns="">
      <p:transition xmlns:p14="http://schemas.microsoft.com/office/powerpoint/2010/main" spd="slow" advTm="157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 Entry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Input into Database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738" y="2552931"/>
            <a:ext cx="6090813" cy="3203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35" y="2552931"/>
            <a:ext cx="1557137" cy="3204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43335" y="2155013"/>
            <a:ext cx="58850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70C0"/>
                </a:solidFill>
              </a:rPr>
              <a:t>S:\Marine\</a:t>
            </a:r>
            <a:r>
              <a:rPr lang="en-US" sz="1400" b="1" u="sng" dirty="0" err="1">
                <a:solidFill>
                  <a:srgbClr val="0070C0"/>
                </a:solidFill>
              </a:rPr>
              <a:t>MarineResources</a:t>
            </a:r>
            <a:r>
              <a:rPr lang="en-US" sz="1400" b="1" u="sng" dirty="0">
                <a:solidFill>
                  <a:srgbClr val="0070C0"/>
                </a:solidFill>
              </a:rPr>
              <a:t>\</a:t>
            </a:r>
            <a:r>
              <a:rPr lang="en-US" sz="1400" b="1" u="sng" dirty="0" err="1">
                <a:solidFill>
                  <a:srgbClr val="0070C0"/>
                </a:solidFill>
              </a:rPr>
              <a:t>ResearchProjects</a:t>
            </a:r>
            <a:r>
              <a:rPr lang="en-US" sz="1400" b="1" u="sng" dirty="0">
                <a:solidFill>
                  <a:srgbClr val="0070C0"/>
                </a:solidFill>
              </a:rPr>
              <a:t>\</a:t>
            </a:r>
            <a:r>
              <a:rPr lang="en-US" sz="1400" b="1" u="sng" dirty="0" err="1">
                <a:solidFill>
                  <a:srgbClr val="0070C0"/>
                </a:solidFill>
              </a:rPr>
              <a:t>Giantclams</a:t>
            </a:r>
            <a:r>
              <a:rPr lang="en-US" sz="1400" b="1" u="sng" dirty="0">
                <a:solidFill>
                  <a:srgbClr val="0070C0"/>
                </a:solidFill>
              </a:rPr>
              <a:t>\Data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6"/>
    </mc:Choice>
    <mc:Fallback xmlns="">
      <p:transition xmlns:p14="http://schemas.microsoft.com/office/powerpoint/2010/main" spd="slow" advTm="99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6915" y="2332248"/>
            <a:ext cx="8042276" cy="1336956"/>
          </a:xfrm>
        </p:spPr>
        <p:txBody>
          <a:bodyPr/>
          <a:lstStyle/>
          <a:p>
            <a:r>
              <a:rPr lang="en-US" sz="6000" b="1" dirty="0" smtClean="0"/>
              <a:t>RESULTS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9638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8"/>
    </mc:Choice>
    <mc:Fallback xmlns="">
      <p:transition xmlns:p14="http://schemas.microsoft.com/office/powerpoint/2010/main" spd="slow" advTm="638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69842540"/>
              </p:ext>
            </p:extLst>
          </p:nvPr>
        </p:nvGraphicFramePr>
        <p:xfrm>
          <a:off x="0" y="158770"/>
          <a:ext cx="8996268" cy="669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54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2"/>
    </mc:Choice>
    <mc:Fallback xmlns="">
      <p:transition xmlns:p14="http://schemas.microsoft.com/office/powerpoint/2010/main" spd="slow" advTm="756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DISCUSSION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741331"/>
            <a:ext cx="3840480" cy="434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The reef-flat data and previous NPSA surveys at depths of 10m-30m suggest the shallower depths (1m-15m) had a higher density of </a:t>
            </a:r>
            <a:r>
              <a:rPr lang="en-US" b="1" dirty="0" err="1" smtClean="0"/>
              <a:t>Faisua</a:t>
            </a:r>
            <a:r>
              <a:rPr lang="en-US" b="1" dirty="0" smtClean="0"/>
              <a:t>.</a:t>
            </a:r>
            <a:br>
              <a:rPr lang="en-US" b="1" dirty="0" smtClean="0"/>
            </a:br>
            <a:r>
              <a:rPr lang="en-US" b="1" dirty="0" smtClean="0"/>
              <a:t>(Supports Hypothesis)</a:t>
            </a:r>
          </a:p>
          <a:p>
            <a:pPr marL="0" indent="0">
              <a:buNone/>
            </a:pPr>
            <a:r>
              <a:rPr lang="en-US" b="1" dirty="0" smtClean="0"/>
              <a:t>However, the majority of the </a:t>
            </a:r>
            <a:r>
              <a:rPr lang="en-US" b="1" dirty="0" err="1" smtClean="0"/>
              <a:t>Faisua</a:t>
            </a:r>
            <a:r>
              <a:rPr lang="en-US" b="1" dirty="0" smtClean="0"/>
              <a:t> density in shallow depths were of 1-7cm clams, and contained only a few number of larger clams(8-14cm, 15-40cm).</a:t>
            </a:r>
            <a:br>
              <a:rPr lang="en-US" b="1" dirty="0" smtClean="0"/>
            </a:br>
            <a:r>
              <a:rPr lang="en-US" b="1" dirty="0" smtClean="0"/>
              <a:t>(</a:t>
            </a:r>
            <a:r>
              <a:rPr lang="en-US" b="1" dirty="0" err="1" smtClean="0"/>
              <a:t>Faisuas</a:t>
            </a:r>
            <a:r>
              <a:rPr lang="en-US" b="1" dirty="0" smtClean="0"/>
              <a:t> may be poached)</a:t>
            </a:r>
            <a:endParaRPr lang="en-US" b="1" dirty="0">
              <a:solidFill>
                <a:srgbClr val="595959"/>
              </a:solidFill>
            </a:endParaRPr>
          </a:p>
        </p:txBody>
      </p:sp>
      <p:pic>
        <p:nvPicPr>
          <p:cNvPr id="7" name="Content Placeholder 6" descr="Screen Shot 2017-07-20 at 11.15.01 AM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513" b="-15513"/>
          <a:stretch>
            <a:fillRect/>
          </a:stretch>
        </p:blipFill>
        <p:spPr>
          <a:xfrm>
            <a:off x="4751071" y="1741331"/>
            <a:ext cx="3840480" cy="4343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6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3"/>
    </mc:Choice>
    <mc:Fallback xmlns="">
      <p:transition xmlns:p14="http://schemas.microsoft.com/office/powerpoint/2010/main" spd="slow" advTm="641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9275" y="-295544"/>
            <a:ext cx="8042276" cy="1336956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Giant Clams(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Faisua</a:t>
            </a:r>
            <a:r>
              <a:rPr lang="en-US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)</a:t>
            </a:r>
            <a:endParaRPr lang="en-US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9275" y="1156769"/>
            <a:ext cx="8042276" cy="298079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800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Giant Clams(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Faisua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), part of the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Tridacnidae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 family are bivalve mollusks that live among tropical waters in the coral reef ecosystem</a:t>
            </a:r>
          </a:p>
          <a:p>
            <a:pPr>
              <a:buFont typeface="Wingdings" charset="2"/>
              <a:buChar char="u"/>
            </a:pPr>
            <a:r>
              <a:rPr lang="en-US" sz="2800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Adapt to low nutrient levels in seawater of coral reefs</a:t>
            </a:r>
          </a:p>
          <a:p>
            <a:pPr marL="4572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IMG_002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6624">
            <a:off x="6487451" y="4391130"/>
            <a:ext cx="1683756" cy="2110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lam 12 (5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5966">
            <a:off x="439451" y="4633601"/>
            <a:ext cx="2388503" cy="1791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MG_000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251" y="4298808"/>
            <a:ext cx="1813547" cy="2418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05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5"/>
    </mc:Choice>
    <mc:Fallback xmlns="">
      <p:transition xmlns:p14="http://schemas.microsoft.com/office/powerpoint/2010/main" spd="slow" advTm="127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8668"/>
            <a:ext cx="8042276" cy="1336956"/>
          </a:xfrm>
        </p:spPr>
        <p:txBody>
          <a:bodyPr/>
          <a:lstStyle/>
          <a:p>
            <a:r>
              <a:rPr lang="en-US" b="1" dirty="0" smtClean="0"/>
              <a:t>MANAGEMENT IMPLICATIONS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Faisuas</a:t>
            </a:r>
            <a:r>
              <a:rPr lang="en-US" b="1" dirty="0" smtClean="0"/>
              <a:t> are most abundant in shallow depths, but mostly of sizes that are &lt;12cm. An explanation for this, is that shallow depths can become easily accessible for fishermen</a:t>
            </a:r>
          </a:p>
          <a:p>
            <a:r>
              <a:rPr lang="en-US" b="1" dirty="0" smtClean="0"/>
              <a:t>Solution</a:t>
            </a:r>
          </a:p>
          <a:p>
            <a:pPr lvl="1"/>
            <a:r>
              <a:rPr lang="en-US" sz="2000" b="1" dirty="0" smtClean="0">
                <a:sym typeface="Wingdings" panose="05000000000000000000" pitchFamily="2" charset="2"/>
              </a:rPr>
              <a:t>Start a </a:t>
            </a:r>
            <a:r>
              <a:rPr lang="en-US" sz="2000" b="1" dirty="0" err="1" smtClean="0">
                <a:sym typeface="Wingdings" panose="05000000000000000000" pitchFamily="2" charset="2"/>
              </a:rPr>
              <a:t>Faisua</a:t>
            </a:r>
            <a:r>
              <a:rPr lang="en-US" sz="2000" b="1" dirty="0" smtClean="0">
                <a:sym typeface="Wingdings" panose="05000000000000000000" pitchFamily="2" charset="2"/>
              </a:rPr>
              <a:t> hatchery to restock populations. </a:t>
            </a:r>
            <a:r>
              <a:rPr lang="en-US" sz="2000" b="1" dirty="0" err="1" smtClean="0">
                <a:sym typeface="Wingdings" panose="05000000000000000000" pitchFamily="2" charset="2"/>
              </a:rPr>
              <a:t>Outplant</a:t>
            </a:r>
            <a:r>
              <a:rPr lang="en-US" sz="2000" b="1" dirty="0" smtClean="0">
                <a:sym typeface="Wingdings" panose="05000000000000000000" pitchFamily="2" charset="2"/>
              </a:rPr>
              <a:t> at depths that are out of reach of typical poachers, but shallow enough for growth.</a:t>
            </a:r>
          </a:p>
          <a:p>
            <a:pPr lvl="1"/>
            <a:r>
              <a:rPr lang="en-US" sz="2000" b="1" dirty="0" smtClean="0">
                <a:sym typeface="Wingdings" panose="05000000000000000000" pitchFamily="2" charset="2"/>
              </a:rPr>
              <a:t>Enforce regulations on illegal poaching.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51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1"/>
    </mc:Choice>
    <mc:Fallback xmlns="">
      <p:transition xmlns:p14="http://schemas.microsoft.com/office/powerpoint/2010/main" spd="slow" advTm="498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Park of American Samoa</a:t>
            </a:r>
          </a:p>
          <a:p>
            <a:r>
              <a:rPr lang="en-US" dirty="0" smtClean="0"/>
              <a:t>Lucas, John S. “The Biology, Exploitation, and </a:t>
            </a:r>
            <a:r>
              <a:rPr lang="en-US" dirty="0" err="1" smtClean="0"/>
              <a:t>Mariculture</a:t>
            </a:r>
            <a:r>
              <a:rPr lang="en-US" dirty="0" smtClean="0"/>
              <a:t> of Giant Clams(</a:t>
            </a:r>
            <a:r>
              <a:rPr lang="en-US" dirty="0" err="1" smtClean="0"/>
              <a:t>Tridacnidae</a:t>
            </a:r>
            <a:r>
              <a:rPr lang="en-US" dirty="0" smtClean="0"/>
              <a:t>).”Reviews in Fisheries Science 2.3(1994): 181-223</a:t>
            </a:r>
          </a:p>
          <a:p>
            <a:r>
              <a:rPr lang="en-US" dirty="0" smtClean="0"/>
              <a:t>Green, A., &amp; Craig, P. (1999). Population size and structure of giant clams at Rose Atoll, an important refuge in the Samoan Archipelago. Coral Reefs, 18(3), 205-211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4"/>
    </mc:Choice>
    <mc:Fallback xmlns="">
      <p:transition xmlns:p14="http://schemas.microsoft.com/office/powerpoint/2010/main" spd="slow" advTm="47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ACKNOWLEDGEMENTS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2600" dirty="0" smtClean="0"/>
              <a:t>HEAVENLY FATHER</a:t>
            </a:r>
          </a:p>
          <a:p>
            <a:pPr marL="0" indent="0" algn="ctr">
              <a:buNone/>
            </a:pPr>
            <a:r>
              <a:rPr lang="en-US" sz="2600" dirty="0" smtClean="0"/>
              <a:t>Family &amp; Friends</a:t>
            </a:r>
          </a:p>
          <a:p>
            <a:pPr marL="0" indent="0" algn="ctr">
              <a:buNone/>
            </a:pPr>
            <a:r>
              <a:rPr lang="en-US" sz="2600" dirty="0" smtClean="0"/>
              <a:t>NPSA </a:t>
            </a:r>
            <a:r>
              <a:rPr lang="en-US" sz="2600" dirty="0"/>
              <a:t>Marine Crew</a:t>
            </a:r>
          </a:p>
          <a:p>
            <a:pPr marL="349250" lvl="1" indent="0" algn="ctr">
              <a:buNone/>
            </a:pPr>
            <a:r>
              <a:rPr lang="en-US" sz="2600" dirty="0"/>
              <a:t>Ian Moffitt</a:t>
            </a:r>
          </a:p>
          <a:p>
            <a:pPr marL="349250" lvl="1" indent="0" algn="ctr">
              <a:buNone/>
            </a:pPr>
            <a:r>
              <a:rPr lang="en-US" sz="2600" dirty="0"/>
              <a:t>Bert </a:t>
            </a:r>
            <a:r>
              <a:rPr lang="en-US" sz="2600" dirty="0" err="1"/>
              <a:t>Fuiava</a:t>
            </a:r>
            <a:endParaRPr lang="en-US" sz="2600" dirty="0"/>
          </a:p>
          <a:p>
            <a:pPr marL="349250" lvl="1" indent="0" algn="ctr">
              <a:buNone/>
            </a:pPr>
            <a:r>
              <a:rPr lang="en-US" sz="2600" dirty="0"/>
              <a:t>Victoria Barker</a:t>
            </a:r>
          </a:p>
          <a:p>
            <a:pPr marL="349250" lvl="1" indent="0" algn="ctr">
              <a:buNone/>
            </a:pPr>
            <a:r>
              <a:rPr lang="en-US" sz="2600" dirty="0"/>
              <a:t>Paolo </a:t>
            </a:r>
            <a:r>
              <a:rPr lang="en-US" sz="2600" dirty="0" err="1"/>
              <a:t>Marra</a:t>
            </a:r>
            <a:r>
              <a:rPr lang="en-US" sz="2600" dirty="0"/>
              <a:t>-Biggs</a:t>
            </a:r>
          </a:p>
          <a:p>
            <a:pPr marL="349250" lvl="1" indent="0" algn="ctr">
              <a:buNone/>
            </a:pPr>
            <a:r>
              <a:rPr lang="en-US" sz="2600" dirty="0" err="1"/>
              <a:t>Amelie</a:t>
            </a:r>
            <a:r>
              <a:rPr lang="en-US" sz="2600" dirty="0"/>
              <a:t> </a:t>
            </a:r>
            <a:r>
              <a:rPr lang="en-US" sz="2600" dirty="0" err="1"/>
              <a:t>Tagliaferro</a:t>
            </a:r>
            <a:endParaRPr lang="en-US" sz="2600" dirty="0"/>
          </a:p>
          <a:p>
            <a:pPr marL="349250" lvl="1" indent="0" algn="ctr">
              <a:buNone/>
            </a:pPr>
            <a:r>
              <a:rPr lang="en-US" sz="2600" dirty="0" err="1"/>
              <a:t>Natosha</a:t>
            </a:r>
            <a:r>
              <a:rPr lang="en-US" sz="2600" dirty="0"/>
              <a:t> Ripley</a:t>
            </a:r>
          </a:p>
          <a:p>
            <a:pPr marL="349250" lvl="1" indent="0" algn="ctr">
              <a:buNone/>
            </a:pPr>
            <a:r>
              <a:rPr lang="en-US" sz="2600" dirty="0" smtClean="0"/>
              <a:t>Johann </a:t>
            </a:r>
            <a:r>
              <a:rPr lang="en-US" sz="2600" dirty="0" err="1" smtClean="0"/>
              <a:t>Vollrath</a:t>
            </a:r>
            <a:endParaRPr lang="en-US" sz="2600" dirty="0"/>
          </a:p>
          <a:p>
            <a:pPr marL="0" indent="0" algn="ctr">
              <a:buNone/>
            </a:pPr>
            <a:r>
              <a:rPr lang="en-US" sz="2600" dirty="0"/>
              <a:t>Dr. Mark </a:t>
            </a:r>
            <a:r>
              <a:rPr lang="en-US" sz="2600" dirty="0" err="1"/>
              <a:t>Schmaedick</a:t>
            </a:r>
            <a:r>
              <a:rPr lang="en-US" sz="2600" dirty="0"/>
              <a:t>, American Samoa Land Grant</a:t>
            </a:r>
          </a:p>
          <a:p>
            <a:pPr marL="0" indent="0" algn="ctr">
              <a:buNone/>
            </a:pPr>
            <a:r>
              <a:rPr lang="en-US" sz="2600" dirty="0" smtClean="0"/>
              <a:t>Pacific STEP</a:t>
            </a:r>
            <a:r>
              <a:rPr lang="en-US" sz="2600" dirty="0"/>
              <a:t>-UP Program</a:t>
            </a:r>
          </a:p>
          <a:p>
            <a:pPr marL="0" indent="0" algn="ctr">
              <a:buNone/>
            </a:pPr>
            <a:r>
              <a:rPr lang="en-US" sz="2600" dirty="0"/>
              <a:t>American Samoa National Park Service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8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5"/>
    </mc:Choice>
    <mc:Fallback xmlns="">
      <p:transition xmlns:p14="http://schemas.microsoft.com/office/powerpoint/2010/main" spd="slow" advTm="178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81408"/>
            <a:ext cx="8042276" cy="112204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Giant Clams(</a:t>
            </a:r>
            <a:r>
              <a:rPr lang="en-US" b="1" dirty="0" err="1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Faisua</a:t>
            </a:r>
            <a:r>
              <a:rPr lang="en-US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)</a:t>
            </a:r>
            <a:endParaRPr lang="en-US" b="1" dirty="0">
              <a:solidFill>
                <a:srgbClr val="00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2213318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US" sz="2800" b="1" dirty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Typically found in shallow waters </a:t>
            </a:r>
          </a:p>
          <a:p>
            <a:pPr>
              <a:buFont typeface="Wingdings" charset="2"/>
              <a:buChar char="u"/>
            </a:pPr>
            <a:r>
              <a:rPr lang="en-US" sz="2800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As a source of energy,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Faisua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harbor photosynthetic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zooxanthellae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, much like coral.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IMG_606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86065">
            <a:off x="284224" y="4347430"/>
            <a:ext cx="2497313" cy="213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lam 21 (7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8024">
            <a:off x="3424722" y="4421874"/>
            <a:ext cx="2820743" cy="211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004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777" y="3813519"/>
            <a:ext cx="2060707" cy="2747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886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2"/>
    </mc:Choice>
    <mc:Fallback xmlns="">
      <p:transition xmlns:p14="http://schemas.microsoft.com/office/powerpoint/2010/main" spd="slow" advTm="265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7277"/>
            <a:ext cx="938676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  <a:effectLst>
                  <a:glow rad="165100">
                    <a:schemeClr val="bg1">
                      <a:alpha val="75000"/>
                    </a:schemeClr>
                  </a:glow>
                </a:effectLst>
              </a:rPr>
              <a:t>PROBLEM</a:t>
            </a:r>
            <a:br>
              <a:rPr lang="en-US" b="1" dirty="0" smtClean="0">
                <a:solidFill>
                  <a:schemeClr val="tx1"/>
                </a:solidFill>
                <a:effectLst>
                  <a:glow rad="1651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glow rad="165100">
                    <a:schemeClr val="bg1">
                      <a:alpha val="75000"/>
                    </a:schemeClr>
                  </a:glow>
                </a:effectLst>
              </a:rPr>
              <a:t>(Threats to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165100">
                    <a:schemeClr val="bg1">
                      <a:alpha val="75000"/>
                    </a:schemeClr>
                  </a:glow>
                </a:effectLst>
              </a:rPr>
              <a:t>Faisua</a:t>
            </a:r>
            <a:r>
              <a:rPr lang="en-US" b="1" dirty="0" smtClean="0">
                <a:solidFill>
                  <a:schemeClr val="tx1"/>
                </a:solidFill>
                <a:effectLst>
                  <a:glow rad="165100">
                    <a:schemeClr val="bg1">
                      <a:alpha val="75000"/>
                    </a:schemeClr>
                  </a:glow>
                </a:effectLst>
              </a:rPr>
              <a:t> population)</a:t>
            </a:r>
            <a:endParaRPr lang="en-US" b="1" dirty="0">
              <a:solidFill>
                <a:schemeClr val="tx1"/>
              </a:solidFill>
              <a:effectLst>
                <a:glow rad="1651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838" y="2586346"/>
            <a:ext cx="6400800" cy="347472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0000"/>
                </a:solidFill>
                <a:effectLst>
                  <a:glow rad="317500">
                    <a:schemeClr val="bg1">
                      <a:alpha val="77000"/>
                    </a:schemeClr>
                  </a:glow>
                </a:effectLst>
              </a:rPr>
              <a:t>Throughout the years, Tutuila has been experiencing a decline of </a:t>
            </a:r>
            <a:r>
              <a:rPr lang="en-US" b="1" dirty="0" err="1">
                <a:solidFill>
                  <a:srgbClr val="000000"/>
                </a:solidFill>
                <a:effectLst>
                  <a:glow rad="317500">
                    <a:schemeClr val="bg1">
                      <a:alpha val="77000"/>
                    </a:schemeClr>
                  </a:glow>
                </a:effectLst>
              </a:rPr>
              <a:t>F</a:t>
            </a:r>
            <a:r>
              <a:rPr lang="en-US" b="1" dirty="0" err="1" smtClean="0">
                <a:solidFill>
                  <a:srgbClr val="000000"/>
                </a:solidFill>
                <a:effectLst>
                  <a:glow rad="317500">
                    <a:schemeClr val="bg1">
                      <a:alpha val="77000"/>
                    </a:schemeClr>
                  </a:glow>
                </a:effectLst>
              </a:rPr>
              <a:t>aisua</a:t>
            </a:r>
            <a:r>
              <a:rPr lang="en-US" b="1" dirty="0" smtClean="0">
                <a:solidFill>
                  <a:srgbClr val="000000"/>
                </a:solidFill>
                <a:effectLst>
                  <a:glow rad="317500">
                    <a:schemeClr val="bg1">
                      <a:alpha val="77000"/>
                    </a:schemeClr>
                  </a:glow>
                </a:effectLst>
              </a:rPr>
              <a:t> population within its Bays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0000"/>
                </a:solidFill>
                <a:effectLst>
                  <a:glow rad="317500">
                    <a:schemeClr val="bg1">
                      <a:alpha val="77000"/>
                    </a:schemeClr>
                  </a:glow>
                </a:effectLst>
              </a:rPr>
              <a:t>The diminishing population is mainly caused by overfishing (</a:t>
            </a:r>
            <a:r>
              <a:rPr lang="en-US" b="1" dirty="0">
                <a:solidFill>
                  <a:srgbClr val="000000"/>
                </a:solidFill>
                <a:effectLst>
                  <a:glow rad="317500">
                    <a:schemeClr val="bg1">
                      <a:alpha val="77000"/>
                    </a:schemeClr>
                  </a:glow>
                </a:effectLst>
              </a:rPr>
              <a:t>Lucas, 1994) (Green &amp; Craig, 1999). </a:t>
            </a:r>
            <a:endParaRPr lang="en-US" b="1" dirty="0" smtClean="0">
              <a:solidFill>
                <a:srgbClr val="000000"/>
              </a:solidFill>
              <a:effectLst>
                <a:glow rad="317500">
                  <a:schemeClr val="bg1">
                    <a:alpha val="77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3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4"/>
    </mc:Choice>
    <mc:Fallback xmlns="">
      <p:transition xmlns:p14="http://schemas.microsoft.com/office/powerpoint/2010/main" spd="slow" advTm="130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4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157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glow rad="355600">
                    <a:schemeClr val="bg1">
                      <a:alpha val="75000"/>
                    </a:schemeClr>
                  </a:glow>
                </a:effectLst>
              </a:rPr>
              <a:t>PURPOSE</a:t>
            </a:r>
            <a:endParaRPr lang="en-US" b="1" dirty="0">
              <a:solidFill>
                <a:srgbClr val="000000"/>
              </a:solidFill>
              <a:effectLst>
                <a:glow rad="355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indent="0">
              <a:buNone/>
            </a:pPr>
            <a:endParaRPr lang="en-US" dirty="0" smtClean="0">
              <a:effectLst>
                <a:glow rad="393700">
                  <a:schemeClr val="bg1">
                    <a:alpha val="83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0000"/>
                </a:solidFill>
                <a:effectLst>
                  <a:glow rad="393700">
                    <a:schemeClr val="bg1">
                      <a:alpha val="83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This project focuses on how seawater depth (1m – 30m), drives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glow rad="393700">
                    <a:schemeClr val="bg1">
                      <a:alpha val="83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Faisua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393700">
                    <a:schemeClr val="bg1">
                      <a:alpha val="83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size and density distributions. This data can then be used to guide management practices to help bring up population levels.</a:t>
            </a:r>
            <a:endParaRPr lang="en-US" sz="2800" b="1" dirty="0">
              <a:solidFill>
                <a:srgbClr val="000000"/>
              </a:solidFill>
              <a:effectLst>
                <a:glow rad="393700">
                  <a:schemeClr val="bg1">
                    <a:alpha val="83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0588" y="38847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3"/>
    </mc:Choice>
    <mc:Fallback xmlns="">
      <p:transition xmlns:p14="http://schemas.microsoft.com/office/powerpoint/2010/main" spd="slow" advTm="204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m 1 (3).JPG"/>
          <p:cNvPicPr>
            <a:picLocks noChangeAspect="1"/>
          </p:cNvPicPr>
          <p:nvPr/>
        </p:nvPicPr>
        <p:blipFill rotWithShape="1">
          <a:blip r:embed="rId3" cstate="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4489" y="-1352482"/>
            <a:ext cx="7656263" cy="9302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66346"/>
            <a:ext cx="8042276" cy="1336956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glow rad="317500">
                    <a:schemeClr val="bg1">
                      <a:alpha val="75000"/>
                    </a:schemeClr>
                  </a:glow>
                </a:effectLst>
              </a:rPr>
              <a:t>HYPOTHESIS</a:t>
            </a:r>
            <a:endParaRPr lang="en-US" b="1" dirty="0">
              <a:solidFill>
                <a:srgbClr val="000000"/>
              </a:solidFill>
              <a:effectLst>
                <a:glow rad="3175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917742"/>
            <a:ext cx="8042276" cy="43434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In comparing seawater depth with </a:t>
            </a:r>
            <a:r>
              <a:rPr lang="en-US" b="1" dirty="0" err="1" smtClean="0">
                <a:solidFill>
                  <a:srgbClr val="000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Faisua</a:t>
            </a:r>
            <a:r>
              <a:rPr lang="en-US" b="1" dirty="0" smtClean="0">
                <a:solidFill>
                  <a:srgbClr val="000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 size and density, </a:t>
            </a:r>
            <a:br>
              <a:rPr lang="en-US" b="1" dirty="0" smtClean="0">
                <a:solidFill>
                  <a:srgbClr val="000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 smtClean="0">
                <a:solidFill>
                  <a:srgbClr val="000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we hypothesize that there would be higher density and larger clam size in </a:t>
            </a:r>
            <a:r>
              <a:rPr lang="en-US" b="1" u="sng" dirty="0" smtClean="0">
                <a:solidFill>
                  <a:srgbClr val="000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shallower depths </a:t>
            </a:r>
            <a:r>
              <a:rPr lang="en-US" b="1" dirty="0" smtClean="0">
                <a:solidFill>
                  <a:srgbClr val="000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because there would be better light availability for photosynthetic processes.</a:t>
            </a:r>
            <a:endParaRPr lang="en-US" b="1" dirty="0">
              <a:solidFill>
                <a:srgbClr val="000000"/>
              </a:solidFill>
              <a:effectLst>
                <a:glow rad="1778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80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0"/>
    </mc:Choice>
    <mc:Fallback xmlns="">
      <p:transition xmlns:p14="http://schemas.microsoft.com/office/powerpoint/2010/main" spd="slow" advTm="227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STUDY SITE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sz="half" idx="1"/>
          </p:nvPr>
        </p:nvSpPr>
        <p:spPr>
          <a:xfrm>
            <a:off x="549275" y="1842070"/>
            <a:ext cx="3840480" cy="4343400"/>
          </a:xfrm>
        </p:spPr>
        <p:txBody>
          <a:bodyPr>
            <a:normAutofit/>
          </a:bodyPr>
          <a:lstStyle/>
          <a:p>
            <a:pPr marL="0" lvl="1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American Samoa is situated in the South Pacific Ocean, and is made up of 5 islands and 2 atolls.</a:t>
            </a:r>
          </a:p>
          <a:p>
            <a:pPr marL="457200" lvl="1" indent="-457200"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800" dirty="0" smtClean="0">
                <a:solidFill>
                  <a:srgbClr val="FFFFFF"/>
                </a:solidFill>
              </a:rPr>
              <a:t>Observations made in </a:t>
            </a:r>
            <a:r>
              <a:rPr lang="en-US" sz="2800" dirty="0" err="1" smtClean="0">
                <a:solidFill>
                  <a:srgbClr val="FFFFFF"/>
                </a:solidFill>
              </a:rPr>
              <a:t>Fagasa</a:t>
            </a:r>
            <a:r>
              <a:rPr lang="en-US" sz="2800" dirty="0" smtClean="0">
                <a:solidFill>
                  <a:srgbClr val="FFFFFF"/>
                </a:solidFill>
              </a:rPr>
              <a:t> Bay, Tutuila</a:t>
            </a:r>
          </a:p>
          <a:p>
            <a:pPr marL="0" lvl="1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lvl="1" indent="0"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11" name="Picture 10" descr="free-rounded-satellite-location-map-of-american-samo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755" y="1842070"/>
            <a:ext cx="3960194" cy="2967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2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5"/>
    </mc:Choice>
    <mc:Fallback xmlns="">
      <p:transition xmlns:p14="http://schemas.microsoft.com/office/powerpoint/2010/main" spd="slow" advTm="138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66388"/>
            <a:ext cx="8042276" cy="1040830"/>
          </a:xfrm>
          <a:ln>
            <a:solidFill>
              <a:schemeClr val="tx2">
                <a:lumMod val="25000"/>
                <a:lumOff val="75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FAGASA BAY</a:t>
            </a:r>
            <a:endParaRPr lang="en-US" b="1" dirty="0"/>
          </a:p>
        </p:txBody>
      </p:sp>
      <p:pic>
        <p:nvPicPr>
          <p:cNvPr id="3" name="Content Placeholder 2" descr="Screen Shot 2017-07-21 at 2.31.32 AM.pn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594" b="-89594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11" descr="Screen Shot 2017-07-19 at 11.45.51 PM.png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028" b="-44028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1998937" y="3433983"/>
            <a:ext cx="279054" cy="233488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Screen Shot 2017-07-19 at 11.48.3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19762" y="806230"/>
            <a:ext cx="6422193" cy="5527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1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1"/>
    </mc:Choice>
    <mc:Fallback xmlns="">
      <p:transition xmlns:p14="http://schemas.microsoft.com/office/powerpoint/2010/main" spd="slow" advTm="62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00212"/>
          </a:xfrm>
        </p:spPr>
        <p:txBody>
          <a:bodyPr/>
          <a:lstStyle/>
          <a:p>
            <a:r>
              <a:rPr lang="en-US" b="1" dirty="0" smtClean="0"/>
              <a:t>METHODS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16457"/>
            <a:ext cx="8042276" cy="1893310"/>
          </a:xfrm>
        </p:spPr>
        <p:txBody>
          <a:bodyPr>
            <a:normAutofit/>
          </a:bodyPr>
          <a:lstStyle/>
          <a:p>
            <a:pPr marL="806450" lvl="1" indent="-457200">
              <a:buFont typeface="+mj-lt"/>
              <a:buAutoNum type="arabicPeriod"/>
            </a:pPr>
            <a:r>
              <a:rPr lang="en-US" sz="2400" b="1" dirty="0" smtClean="0"/>
              <a:t>Lay out 50m (length) x 2m (width) transect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sz="2400" b="1" dirty="0" smtClean="0"/>
              <a:t>Take starting and ending GPS point &amp; time 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sz="2400" b="1" dirty="0" smtClean="0"/>
              <a:t>Go along transect using 1m stick perpendicular to transect tape</a:t>
            </a:r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 descr="GOPR028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01" y="3493511"/>
            <a:ext cx="1716324" cy="128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OPR028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057" y="3207469"/>
            <a:ext cx="2097713" cy="1573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GOPR007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01" y="5202792"/>
            <a:ext cx="1975491" cy="148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OPR0065 copy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73" y="3242353"/>
            <a:ext cx="2544856" cy="153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GOPR029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057" y="5029203"/>
            <a:ext cx="2206943" cy="1655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Screen Shot 2017-08-01 at 5.35.00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73" y="4972084"/>
            <a:ext cx="2574393" cy="1712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29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37"/>
    </mc:Choice>
    <mc:Fallback xmlns="">
      <p:transition xmlns:p14="http://schemas.microsoft.com/office/powerpoint/2010/main" spd="slow" advTm="1023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2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8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8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1|19|33.4|1.1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7560</TotalTime>
  <Words>1029</Words>
  <Application>Microsoft Macintosh PowerPoint</Application>
  <PresentationFormat>On-screen Show (4:3)</PresentationFormat>
  <Paragraphs>152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Breeze</vt:lpstr>
      <vt:lpstr>Faisua Size and Density Correlations with Depth in the National Park of American Samoa</vt:lpstr>
      <vt:lpstr>Giant Clams(Faisua)</vt:lpstr>
      <vt:lpstr>Giant Clams(Faisua)</vt:lpstr>
      <vt:lpstr>PROBLEM (Threats to Faisua population)</vt:lpstr>
      <vt:lpstr>PURPOSE</vt:lpstr>
      <vt:lpstr>HYPOTHESIS</vt:lpstr>
      <vt:lpstr>STUDY SITE</vt:lpstr>
      <vt:lpstr>FAGASA BAY</vt:lpstr>
      <vt:lpstr>METHODS</vt:lpstr>
      <vt:lpstr>METHODS</vt:lpstr>
      <vt:lpstr>METHODS</vt:lpstr>
      <vt:lpstr>METHODS</vt:lpstr>
      <vt:lpstr>Valve Margins</vt:lpstr>
      <vt:lpstr>DATASHEET </vt:lpstr>
      <vt:lpstr>DATA</vt:lpstr>
      <vt:lpstr>Data Entry</vt:lpstr>
      <vt:lpstr>RESULTS</vt:lpstr>
      <vt:lpstr>PowerPoint Presentation</vt:lpstr>
      <vt:lpstr>DISCUSSION</vt:lpstr>
      <vt:lpstr>MANAGEMENT IMPLICATIONS</vt:lpstr>
      <vt:lpstr>REFERENCES</vt:lpstr>
      <vt:lpstr>ACKNOWLEDGEMENTS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Determining Giant Clam Variations at Different Underwater Depths in Tutuilas Bay</dc:title>
  <dc:creator>Ina</dc:creator>
  <cp:lastModifiedBy>STEP-UP</cp:lastModifiedBy>
  <cp:revision>118</cp:revision>
  <dcterms:created xsi:type="dcterms:W3CDTF">2017-07-17T17:35:35Z</dcterms:created>
  <dcterms:modified xsi:type="dcterms:W3CDTF">2017-08-30T00:52:23Z</dcterms:modified>
</cp:coreProperties>
</file>